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6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25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9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30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7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63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4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72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1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46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4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543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5A34-792A-416D-AF40-568BCF1236E2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B4A0-3382-4CCE-B8B8-E1DFFA872F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1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228600" y="228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2400" b="1">
                <a:solidFill>
                  <a:schemeClr val="accent2"/>
                </a:solidFill>
                <a:latin typeface="Roman PS"/>
              </a:rPr>
              <a:t>KÍGYÓK (SERPENTES) alrendje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304800" y="990600"/>
            <a:ext cx="8458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 u="sng">
                <a:solidFill>
                  <a:srgbClr val="FF3300"/>
                </a:solidFill>
              </a:rPr>
              <a:t>szünapomorf bélyegek:</a:t>
            </a:r>
            <a:endParaRPr lang="hu-HU" altLang="hu-HU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FF3300"/>
                </a:solidFill>
              </a:rPr>
              <a:t>alsó állkapocs laza szalagokkal kapcsolódik az agykoponyához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FF3300"/>
                </a:solidFill>
              </a:rPr>
              <a:t>a bal aortaív nagyobb, mint a jobb oldali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FF3300"/>
                </a:solidFill>
              </a:rPr>
              <a:t>a szemben nincsenek a csillóstestnek izmai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FF3300"/>
                </a:solidFill>
              </a:rPr>
              <a:t>a gerincoszlop sok csigolyából áll, mindhez kapcsolodnak bordák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009900"/>
                </a:solidFill>
              </a:rPr>
              <a:t>végtagok hiánya, mellső függesztőövek teljesen hiányoznak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009900"/>
                </a:solidFill>
              </a:rPr>
              <a:t>elszarusodó, mélyen villás nyelv, hátul tokba visszahúzható (~varánuszok)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009900"/>
                </a:solidFill>
              </a:rPr>
              <a:t>bal tüdőfél csökevényes vagy hiányzik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009900"/>
                </a:solidFill>
              </a:rPr>
              <a:t>nincs külső- és középfül, szemhéjak átlátszóan összenőttek</a:t>
            </a:r>
            <a:endParaRPr lang="hu-HU" altLang="hu-HU" sz="2400"/>
          </a:p>
        </p:txBody>
      </p:sp>
      <p:pic>
        <p:nvPicPr>
          <p:cNvPr id="21508" name="Picture 1028" descr="pow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2400" b="1">
                <a:solidFill>
                  <a:srgbClr val="009900"/>
                </a:solidFill>
                <a:latin typeface="Roman PS"/>
              </a:rPr>
              <a:t>Viperafélék (Viperidae)</a:t>
            </a:r>
            <a:endParaRPr lang="hu-HU" altLang="hu-HU" sz="24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191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>
                <a:latin typeface="Roman PS"/>
              </a:rPr>
              <a:t>kb. 150 faj,</a:t>
            </a:r>
            <a:r>
              <a:rPr lang="hu-HU" altLang="hu-HU" sz="2400"/>
              <a:t> csöves méregfogak (Solenoglypha) a mozgatható maxilla elülső részén + szárnycsont (ectopterygoideum)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nyugalmi helyzetben nyálkaredőben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háromszögalakú fej, gyorsan vékonyodó farok, apró pikkelyek</a:t>
            </a:r>
          </a:p>
        </p:txBody>
      </p:sp>
      <p:pic>
        <p:nvPicPr>
          <p:cNvPr id="30724" name="Picture 4" descr="hullo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6304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hullo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47950"/>
            <a:ext cx="5181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borzasztó csörgőkígyó (Crotalus durissus)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gyémánt csörgőkígyó (Crotalus adamanteus)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texasi csörgőkígyó (Crotalus atrox)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erdei csörgőkígyó (Crotalus horridus)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néma csörgőkígyó v. szurukuku (Lachesis muta)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lándzsakígyó (Bothrops atrox)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rezesfejű mokasszinkígyó (Agkistrodon contortix)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haliszkígyó (Agkistrodon halys)</a:t>
            </a:r>
          </a:p>
          <a:p>
            <a:r>
              <a:rPr lang="hu-HU" altLang="hu-HU" sz="2400" u="sng">
                <a:solidFill>
                  <a:srgbClr val="FF3300"/>
                </a:solidFill>
                <a:latin typeface="Roman PS"/>
              </a:rPr>
              <a:t>keresztes vipera (Vipera berus)</a:t>
            </a:r>
            <a:endParaRPr lang="hu-HU" altLang="hu-HU" sz="2400">
              <a:solidFill>
                <a:srgbClr val="FF3300"/>
              </a:solidFill>
              <a:latin typeface="Roman PS"/>
            </a:endParaRPr>
          </a:p>
          <a:p>
            <a:r>
              <a:rPr lang="hu-HU" altLang="hu-HU" sz="2400" u="sng">
                <a:solidFill>
                  <a:srgbClr val="FF3300"/>
                </a:solidFill>
                <a:latin typeface="Roman PS"/>
              </a:rPr>
              <a:t>rákosi vipera / parlagi vipera (Vipera ursinii rakosiensis)</a:t>
            </a:r>
            <a:endParaRPr lang="hu-HU" altLang="hu-HU" sz="2400">
              <a:solidFill>
                <a:srgbClr val="FF3300"/>
              </a:solidFill>
              <a:latin typeface="Roman PS"/>
            </a:endParaRP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homoki vipera (Vipera ammodytes)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áspis vipera (Vipera aspis)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efa (Echis carinatus)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puffogó vipera (Bitis arietans)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szarvas vipera (Cerastes cerastes)</a:t>
            </a:r>
          </a:p>
        </p:txBody>
      </p:sp>
    </p:spTree>
    <p:extLst>
      <p:ext uri="{BB962C8B-B14F-4D97-AF65-F5344CB8AC3E}">
        <p14:creationId xmlns:p14="http://schemas.microsoft.com/office/powerpoint/2010/main" val="3606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1027"/>
          <p:cNvSpPr txBox="1">
            <a:spLocks noChangeArrowheads="1"/>
          </p:cNvSpPr>
          <p:nvPr/>
        </p:nvSpPr>
        <p:spPr bwMode="auto">
          <a:xfrm>
            <a:off x="3692525" y="319088"/>
            <a:ext cx="164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/>
              <a:t>Bitis gabonica</a:t>
            </a:r>
          </a:p>
        </p:txBody>
      </p:sp>
    </p:spTree>
    <p:extLst>
      <p:ext uri="{BB962C8B-B14F-4D97-AF65-F5344CB8AC3E}">
        <p14:creationId xmlns:p14="http://schemas.microsoft.com/office/powerpoint/2010/main" val="9392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8006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667125" y="471488"/>
            <a:ext cx="132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/>
              <a:t>Agristodon</a:t>
            </a:r>
          </a:p>
        </p:txBody>
      </p:sp>
    </p:spTree>
    <p:extLst>
      <p:ext uri="{BB962C8B-B14F-4D97-AF65-F5344CB8AC3E}">
        <p14:creationId xmlns:p14="http://schemas.microsoft.com/office/powerpoint/2010/main" val="41253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w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705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400"/>
              <a:t>Russel vipera</a:t>
            </a:r>
          </a:p>
        </p:txBody>
      </p:sp>
    </p:spTree>
    <p:extLst>
      <p:ext uri="{BB962C8B-B14F-4D97-AF65-F5344CB8AC3E}">
        <p14:creationId xmlns:p14="http://schemas.microsoft.com/office/powerpoint/2010/main" val="1765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w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19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ow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9188"/>
            <a:ext cx="4419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pow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00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10200" y="53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/>
              <a:t>Crotalidae</a:t>
            </a:r>
          </a:p>
        </p:txBody>
      </p:sp>
    </p:spTree>
    <p:extLst>
      <p:ext uri="{BB962C8B-B14F-4D97-AF65-F5344CB8AC3E}">
        <p14:creationId xmlns:p14="http://schemas.microsoft.com/office/powerpoint/2010/main" val="20106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or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5972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kor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305911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bothrop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5844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00200" y="38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 b="1"/>
              <a:t>Micrurus frontalis</a:t>
            </a:r>
          </a:p>
        </p:txBody>
      </p:sp>
    </p:spTree>
    <p:extLst>
      <p:ext uri="{BB962C8B-B14F-4D97-AF65-F5344CB8AC3E}">
        <p14:creationId xmlns:p14="http://schemas.microsoft.com/office/powerpoint/2010/main" val="1823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othrop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597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bothrop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597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 b="1"/>
              <a:t>Bothrops alternatus</a:t>
            </a:r>
          </a:p>
        </p:txBody>
      </p:sp>
    </p:spTree>
    <p:extLst>
      <p:ext uri="{BB962C8B-B14F-4D97-AF65-F5344CB8AC3E}">
        <p14:creationId xmlns:p14="http://schemas.microsoft.com/office/powerpoint/2010/main" val="29470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2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352800" y="228600"/>
            <a:ext cx="2589213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 b="1"/>
              <a:t>Serpentes - kígyók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7525" y="1004888"/>
            <a:ext cx="57023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b="1"/>
              <a:t>Kréta végén alakultak ki a gyíkok egy csoportjából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725" y="1614488"/>
            <a:ext cx="179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/>
              <a:t>nem mérgezőek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7525" y="2300288"/>
            <a:ext cx="5472113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b="1"/>
              <a:t>Miocénből már mérgezők fosszíliái is előkerültek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743200" y="1371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17525" y="2986088"/>
            <a:ext cx="2795588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/>
              <a:t>szárazföldi mérgeskígyók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5664200" y="3032125"/>
            <a:ext cx="2260600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/>
              <a:t>tengeri mérgeskígyó</a:t>
            </a:r>
          </a:p>
        </p:txBody>
      </p:sp>
      <p:sp>
        <p:nvSpPr>
          <p:cNvPr id="22537" name="AutoShape 12"/>
          <p:cNvSpPr>
            <a:spLocks noChangeArrowheads="1"/>
          </p:cNvSpPr>
          <p:nvPr/>
        </p:nvSpPr>
        <p:spPr bwMode="auto">
          <a:xfrm>
            <a:off x="3429000" y="3124200"/>
            <a:ext cx="1905000" cy="152400"/>
          </a:xfrm>
          <a:prstGeom prst="left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2727325" y="3595688"/>
            <a:ext cx="3387725" cy="701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b="1"/>
              <a:t>méreg összetétele, biokémiája</a:t>
            </a:r>
          </a:p>
          <a:p>
            <a:r>
              <a:rPr lang="hu-HU" altLang="hu-HU" b="1"/>
              <a:t>mérgezési tünetek</a:t>
            </a: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4343400" y="4572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1355725" y="4891088"/>
            <a:ext cx="6927850" cy="3968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b="1"/>
              <a:t>a méregapparátus az evolúció során legalább kétszer kialakult</a:t>
            </a:r>
          </a:p>
        </p:txBody>
      </p:sp>
    </p:spTree>
    <p:extLst>
      <p:ext uri="{BB962C8B-B14F-4D97-AF65-F5344CB8AC3E}">
        <p14:creationId xmlns:p14="http://schemas.microsoft.com/office/powerpoint/2010/main" val="2425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304800" y="228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2400" b="1">
                <a:solidFill>
                  <a:schemeClr val="accent2"/>
                </a:solidFill>
                <a:latin typeface="Roman PS"/>
              </a:rPr>
              <a:t>COLUBROIDEA főcsalád</a:t>
            </a:r>
            <a:endParaRPr lang="hu-HU" altLang="hu-HU" sz="2400" b="1">
              <a:latin typeface="Roman PS"/>
            </a:endParaRPr>
          </a:p>
          <a:p>
            <a:r>
              <a:rPr lang="hu-HU" altLang="hu-HU" sz="2400" b="1">
                <a:solidFill>
                  <a:srgbClr val="009900"/>
                </a:solidFill>
                <a:latin typeface="Roman PS"/>
              </a:rPr>
              <a:t>Mérgessiklófélék (Elapidae)</a:t>
            </a:r>
            <a:r>
              <a:rPr lang="hu-HU" altLang="hu-HU" sz="2400" b="1">
                <a:latin typeface="Roman PS"/>
              </a:rPr>
              <a:t>; ma élők 2/3-a, heterogén csoport</a:t>
            </a:r>
            <a:endParaRPr lang="hu-HU" altLang="hu-HU" sz="2400"/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381000" y="1066800"/>
            <a:ext cx="8458200" cy="1552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/>
              <a:t>a; ausztráliai mérgessiklók, tengerikígyók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b; elölméregfogas siklók /Proteroglypha/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barázdás méregfog, vezeték a fog tövén végződik, 180-200 faj</a:t>
            </a: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457200" y="3276600"/>
            <a:ext cx="8229600" cy="2109788"/>
          </a:xfrm>
          <a:prstGeom prst="rect">
            <a:avLst/>
          </a:prstGeom>
          <a:solidFill>
            <a:srgbClr val="99CCFF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/>
              <a:t>Símafogú siklók - Aglypha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Hátulméregfogas siklók - Opisthoglypha (barázdás mf.)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Elölméregfogas siklók - Proteroglypha (barázdás mf.)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Viperák - Solenoglypha (csöves mf.)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1219200" y="579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 b="1">
                <a:solidFill>
                  <a:srgbClr val="FF3300"/>
                </a:solidFill>
              </a:rPr>
              <a:t>Elapidae</a:t>
            </a:r>
            <a:endParaRPr lang="hu-HU" altLang="hu-HU" sz="2400"/>
          </a:p>
        </p:txBody>
      </p:sp>
      <p:sp>
        <p:nvSpPr>
          <p:cNvPr id="23558" name="Line 1030"/>
          <p:cNvSpPr>
            <a:spLocks noChangeShapeType="1"/>
          </p:cNvSpPr>
          <p:nvPr/>
        </p:nvSpPr>
        <p:spPr bwMode="auto">
          <a:xfrm flipH="1">
            <a:off x="2286000" y="4724400"/>
            <a:ext cx="18288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6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8"/>
          <p:cNvSpPr txBox="1">
            <a:spLocks noChangeArrowheads="1"/>
          </p:cNvSpPr>
          <p:nvPr/>
        </p:nvSpPr>
        <p:spPr bwMode="auto">
          <a:xfrm>
            <a:off x="152400" y="304800"/>
            <a:ext cx="5410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 b="1">
                <a:solidFill>
                  <a:srgbClr val="009900"/>
                </a:solidFill>
                <a:latin typeface="Roman PS"/>
              </a:rPr>
              <a:t>Mérgessiklófélék (Elapidae)</a:t>
            </a:r>
            <a:endParaRPr lang="hu-HU" altLang="hu-HU" sz="2400" b="1">
              <a:latin typeface="Roman PS"/>
            </a:endParaRPr>
          </a:p>
          <a:p>
            <a:r>
              <a:rPr lang="hu-HU" altLang="hu-HU" sz="2400">
                <a:latin typeface="Roman PS"/>
              </a:rPr>
              <a:t>pápaszemes kobra (Naja naja)</a:t>
            </a:r>
          </a:p>
          <a:p>
            <a:r>
              <a:rPr lang="hu-HU" altLang="hu-HU" sz="2400">
                <a:latin typeface="Roman PS"/>
              </a:rPr>
              <a:t>ureuszkígyó (Naja haje)</a:t>
            </a:r>
          </a:p>
          <a:p>
            <a:r>
              <a:rPr lang="hu-HU" altLang="hu-HU" sz="2400">
                <a:latin typeface="Roman PS"/>
              </a:rPr>
              <a:t>köpködő kobra (Naja nigricollis)</a:t>
            </a:r>
          </a:p>
          <a:p>
            <a:r>
              <a:rPr lang="hu-HU" altLang="hu-HU" sz="2400">
                <a:latin typeface="Roman PS"/>
              </a:rPr>
              <a:t>királykobra (Ophiophagus hannah)</a:t>
            </a:r>
          </a:p>
          <a:p>
            <a:r>
              <a:rPr lang="hu-HU" altLang="hu-HU" sz="2400">
                <a:latin typeface="Roman PS"/>
              </a:rPr>
              <a:t>zöld mamba (Dendroaspis viridis)</a:t>
            </a:r>
          </a:p>
          <a:p>
            <a:r>
              <a:rPr lang="hu-HU" altLang="hu-HU" sz="2400">
                <a:latin typeface="Roman PS"/>
              </a:rPr>
              <a:t>fekete mamba (Dendroaspis angusticeps)</a:t>
            </a:r>
          </a:p>
          <a:p>
            <a:r>
              <a:rPr lang="hu-HU" altLang="hu-HU" sz="2400">
                <a:latin typeface="Roman PS"/>
              </a:rPr>
              <a:t>ausztrál tajpán (Oxyuranus scutellatus)</a:t>
            </a:r>
          </a:p>
          <a:p>
            <a:r>
              <a:rPr lang="hu-HU" altLang="hu-HU" sz="2400">
                <a:latin typeface="Roman PS"/>
              </a:rPr>
              <a:t>halálkígyó (Acanthophis antarcticus)</a:t>
            </a:r>
            <a:endParaRPr lang="hu-HU" altLang="hu-HU" sz="2400"/>
          </a:p>
        </p:txBody>
      </p:sp>
      <p:pic>
        <p:nvPicPr>
          <p:cNvPr id="24579" name="Picture 1029" descr="pow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8438"/>
            <a:ext cx="4724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30" descr="pow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6063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33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1623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32300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4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6579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9530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8100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3260725" y="90488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b="1">
                <a:solidFill>
                  <a:srgbClr val="FF0000"/>
                </a:solidFill>
              </a:rPr>
              <a:t>kobramarások</a:t>
            </a:r>
          </a:p>
        </p:txBody>
      </p:sp>
    </p:spTree>
    <p:extLst>
      <p:ext uri="{BB962C8B-B14F-4D97-AF65-F5344CB8AC3E}">
        <p14:creationId xmlns:p14="http://schemas.microsoft.com/office/powerpoint/2010/main" val="3074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228600" y="381000"/>
            <a:ext cx="617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>
                <a:latin typeface="Roman PS"/>
              </a:rPr>
              <a:t>sárgaajkú tengerikígyó (Laticauda colubrina)</a:t>
            </a:r>
          </a:p>
          <a:p>
            <a:r>
              <a:rPr lang="hu-HU" altLang="hu-HU" sz="2400">
                <a:latin typeface="Roman PS"/>
              </a:rPr>
              <a:t>sárgahasú tengerikígyó (Pelamis platurus)</a:t>
            </a:r>
          </a:p>
          <a:p>
            <a:r>
              <a:rPr lang="hu-HU" altLang="hu-HU" sz="2400">
                <a:latin typeface="Roman PS"/>
              </a:rPr>
              <a:t>díszes tengerikígyó (Hydrophis elegans)</a:t>
            </a:r>
          </a:p>
        </p:txBody>
      </p:sp>
      <p:pic>
        <p:nvPicPr>
          <p:cNvPr id="27651" name="Picture 1027" descr="pow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096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304800" y="3048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2400" b="1">
                <a:solidFill>
                  <a:schemeClr val="accent2"/>
                </a:solidFill>
                <a:latin typeface="Roman PS"/>
              </a:rPr>
              <a:t>COLUBROIDEA főcsalád</a:t>
            </a:r>
            <a:endParaRPr lang="hu-HU" altLang="hu-HU" sz="2400" b="1">
              <a:latin typeface="Roman PS"/>
            </a:endParaRPr>
          </a:p>
          <a:p>
            <a:r>
              <a:rPr lang="hu-HU" altLang="hu-HU" sz="2400" b="1">
                <a:solidFill>
                  <a:srgbClr val="009900"/>
                </a:solidFill>
                <a:latin typeface="Roman PS"/>
              </a:rPr>
              <a:t>Siklófélék (Colubridae)</a:t>
            </a:r>
            <a:endParaRPr lang="hu-HU" altLang="hu-HU" sz="2400"/>
          </a:p>
        </p:txBody>
      </p:sp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381000" y="1371600"/>
            <a:ext cx="830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/>
              <a:t>kb. 1800 faj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nem mérges vagy hátulméregfogas kígyók</a:t>
            </a:r>
          </a:p>
          <a:p>
            <a:pPr>
              <a:spcBef>
                <a:spcPct val="50000"/>
              </a:spcBef>
            </a:pPr>
            <a:r>
              <a:rPr lang="hu-HU" altLang="hu-HU" sz="2400"/>
              <a:t>Ausztrália kivételével minden földrészen</a:t>
            </a:r>
          </a:p>
        </p:txBody>
      </p:sp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457200" y="3276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hu-HU" sz="2400"/>
          </a:p>
        </p:txBody>
      </p:sp>
      <p:sp>
        <p:nvSpPr>
          <p:cNvPr id="28677" name="Text Box 1029"/>
          <p:cNvSpPr txBox="1">
            <a:spLocks noChangeArrowheads="1"/>
          </p:cNvSpPr>
          <p:nvPr/>
        </p:nvSpPr>
        <p:spPr bwMode="auto">
          <a:xfrm>
            <a:off x="457200" y="3276600"/>
            <a:ext cx="4572000" cy="191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>
                <a:solidFill>
                  <a:srgbClr val="009900"/>
                </a:solidFill>
                <a:latin typeface="Roman PS"/>
              </a:rPr>
              <a:t>erdei sikló (Elaphe longissima)</a:t>
            </a:r>
          </a:p>
          <a:p>
            <a:r>
              <a:rPr lang="hu-HU" altLang="hu-HU" sz="2400">
                <a:solidFill>
                  <a:srgbClr val="009900"/>
                </a:solidFill>
                <a:latin typeface="Roman PS"/>
              </a:rPr>
              <a:t>kockás sikló (Natrix tessellata)</a:t>
            </a:r>
          </a:p>
          <a:p>
            <a:r>
              <a:rPr lang="hu-HU" altLang="hu-HU" sz="2400">
                <a:solidFill>
                  <a:srgbClr val="009900"/>
                </a:solidFill>
                <a:latin typeface="Roman PS"/>
              </a:rPr>
              <a:t>közönséges vízisikló (Natrix natrix)</a:t>
            </a:r>
          </a:p>
          <a:p>
            <a:r>
              <a:rPr lang="hu-HU" altLang="hu-HU" sz="2400">
                <a:solidFill>
                  <a:srgbClr val="009900"/>
                </a:solidFill>
                <a:latin typeface="Roman PS"/>
              </a:rPr>
              <a:t>gabonasikló (Elaphe guttata) (Elaphe obsoleta)</a:t>
            </a:r>
            <a:endParaRPr lang="hu-HU" altLang="hu-HU" sz="2400">
              <a:solidFill>
                <a:srgbClr val="009900"/>
              </a:solidFill>
            </a:endParaRPr>
          </a:p>
        </p:txBody>
      </p:sp>
      <p:pic>
        <p:nvPicPr>
          <p:cNvPr id="28678" name="Picture 1030" descr="pow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191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4403725" y="575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hu-HU" sz="2400"/>
          </a:p>
        </p:txBody>
      </p:sp>
    </p:spTree>
    <p:extLst>
      <p:ext uri="{BB962C8B-B14F-4D97-AF65-F5344CB8AC3E}">
        <p14:creationId xmlns:p14="http://schemas.microsoft.com/office/powerpoint/2010/main" val="6967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pow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27" descr="pow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33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0" y="0"/>
            <a:ext cx="4648200" cy="337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2400" b="1">
                <a:solidFill>
                  <a:srgbClr val="009900"/>
                </a:solidFill>
                <a:latin typeface="Roman PS"/>
              </a:rPr>
              <a:t>Siklófélék (Colubridae)</a:t>
            </a:r>
            <a:endParaRPr lang="hu-HU" altLang="hu-HU" sz="2400" b="1">
              <a:latin typeface="Roman PS"/>
            </a:endParaRP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boomslang (Dispholidus typus)</a:t>
            </a:r>
            <a:endParaRPr lang="hu-HU" altLang="hu-HU" sz="2400">
              <a:latin typeface="Roman PS"/>
            </a:endParaRP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mangrovesikló v. ulaborong (Boiga dendrophila)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díszes repülősikló (Chrysopelea ornata)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tojásevő kígyó (Dasypeltis scaber)</a:t>
            </a:r>
          </a:p>
          <a:p>
            <a:r>
              <a:rPr lang="hu-HU" altLang="hu-HU" sz="2400">
                <a:solidFill>
                  <a:srgbClr val="FF3300"/>
                </a:solidFill>
                <a:latin typeface="Roman PS"/>
              </a:rPr>
              <a:t>hagymazöld ostorkígyó (Ahaetulla prasina)</a:t>
            </a:r>
          </a:p>
        </p:txBody>
      </p:sp>
      <p:pic>
        <p:nvPicPr>
          <p:cNvPr id="29701" name="Picture 1029" descr="pow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1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461</Words>
  <Application>Microsoft Office PowerPoint</Application>
  <PresentationFormat>Diavetítés a képernyőre (4:3 oldalarány)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ELTE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Wolf</dc:creator>
  <cp:lastModifiedBy>Wolf</cp:lastModifiedBy>
  <cp:revision>1</cp:revision>
  <dcterms:created xsi:type="dcterms:W3CDTF">2019-12-04T09:38:36Z</dcterms:created>
  <dcterms:modified xsi:type="dcterms:W3CDTF">2019-12-04T10:13:53Z</dcterms:modified>
</cp:coreProperties>
</file>